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8" r:id="rId4"/>
    <p:sldId id="259" r:id="rId5"/>
    <p:sldId id="260" r:id="rId6"/>
    <p:sldId id="261" r:id="rId7"/>
    <p:sldId id="269" r:id="rId8"/>
    <p:sldId id="270" r:id="rId9"/>
    <p:sldId id="272" r:id="rId10"/>
    <p:sldId id="271" r:id="rId11"/>
    <p:sldId id="264" r:id="rId12"/>
    <p:sldId id="263" r:id="rId13"/>
    <p:sldId id="265" r:id="rId14"/>
    <p:sldId id="257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  <a:srgbClr val="F8C90F"/>
    <a:srgbClr val="3B393A"/>
    <a:srgbClr val="616161"/>
    <a:srgbClr val="39393A"/>
    <a:srgbClr val="2D2E2D"/>
    <a:srgbClr val="3C3D3C"/>
    <a:srgbClr val="FEDE08"/>
    <a:srgbClr val="2A2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49" autoAdjust="0"/>
    <p:restoredTop sz="94660"/>
  </p:normalViewPr>
  <p:slideViewPr>
    <p:cSldViewPr snapToGrid="0">
      <p:cViewPr>
        <p:scale>
          <a:sx n="150" d="100"/>
          <a:sy n="150" d="100"/>
        </p:scale>
        <p:origin x="-2478" y="-15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65070-C689-4A2C-2E12-7BC391792C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5BB9F8-2A38-E664-9B70-10C6641CCF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171C4-6C60-C720-921D-1E5470976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89912-8984-CA37-68E7-E1D28916C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571401-6195-9B09-3445-11FB9ECBF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092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9B6CD-53B1-4DD4-D8B4-706E643A7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74537B-C2C5-DCE2-44AD-D5C51C1E5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44C3A-278C-4A6F-4BED-DDA346E6E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02D5E-0A2E-D064-6691-4AE88E66E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0EE1B-3FA3-4973-CE7E-CECEAE1F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2807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F18175-292C-FD60-A201-53A5D0FC27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E7908-3CC1-C298-07EC-43355517D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A02C6-6ED3-868E-71E1-3CCE9F385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14737-7F80-BF03-4D02-B168B599B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E125F-87DE-C3A8-67C3-0BC3B8B62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81997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4106F-A246-2E48-9544-E8146AB80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229C53-2CA9-764A-93AB-ECAD546B01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C782C-8745-7347-B6AC-4D8772289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CFD0D-118D-4441-A91C-1B836A28A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B8388-0632-6942-96AC-2D619404E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7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FEA2F-4473-0948-AB43-EBE335118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8B151-747D-604F-903D-9A920F317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47E0C-8A67-AE45-9E33-B90E65F82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C27D1-B1FA-884E-BB86-6AA912AD2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0875C-8A74-6B43-8AF6-63659F8EC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228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73F97-6513-314A-BEB3-8AC3A43C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C1008-6364-A640-BA0B-D8775884B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AB27E-7D19-9148-AFBE-D10DF7C1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7AB2F-DBDD-3343-AB56-539EF251B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2543B-D933-004D-99FF-224DE8B97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609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E5657-C487-1D4B-9C65-4DD0F323D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2E6E-20E6-9043-A03F-A481416CA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B42E3-D2BE-6F4D-92FC-1494FD65C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5245B-18BD-FF4F-92B6-242006FB8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81255-874F-754B-A47E-861DA0CD1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19D76-7CF9-AC46-8DF1-89FFCD7B2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8805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3E17C-5F89-8D43-BA72-7627FFCB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69009-5908-0446-A2D3-27CA7612D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4F87B-6AD1-4F41-B65A-1712AF5CC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9BD845-9E91-C744-AC94-1F3B0763A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5476AE-7625-BD41-9CA9-51364370D3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E53358-AC69-5B4B-A141-FBCF7AC8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FCEA71-D074-9149-9053-65C6E547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C57ED6-3E53-184B-96E1-A81C0B36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0448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97104-1EED-AC46-9BFE-74C4C8973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CA8C08-9E8C-6741-A2F0-5FAB6AE5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7E1B8-2D7B-4548-B1EC-8C766C92D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0B748-F1C5-8749-8C42-DAC929DFF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917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FE7249-F53D-4B4D-A448-22699C3D2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682F3B-F381-C642-956B-8B897A4E6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99A17-3A94-2D4B-863A-D140FD43E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05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E8CEF-1C51-8C45-A4DD-823EF2ED1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374CA-1122-FA4B-B960-C80ADBD8C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EA1D2F-31D9-944B-9E05-A6DF632D8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8C1F2-E75A-7847-BE97-4BAFD26A3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989FF9-DBBA-CD42-95A8-C1446B010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18F56-7D9A-9D48-8FD1-C96B13CCA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922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F7BF3-A3E6-C993-54E4-502345A68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B3349-CA7C-E804-1832-23ADD08C6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AF9D0-B373-575D-2B87-90F0D5554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104FB-9E53-EDE8-9DE8-1FCB87FEE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B70D8-EEF6-B291-90F5-4F4B8CDC2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95779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87D9-2240-8D42-BF6D-3237D5EF1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3825A-5AFC-8A42-93C4-F00E40A0FD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956E5-5DA8-AB49-9E03-65283DF2A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163D5-4687-C243-A8A2-0650A7887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00BF0-29B6-B343-A484-59353A8AC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8E5C9-1065-5147-B725-91FB99153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0952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59CC8-54DA-0A42-9DA3-C9E7FB11F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DD596-2259-614F-A986-3F25CF600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5B1C8-F927-B147-8326-E3862924A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B53A9-157A-9941-B952-607DAB5FA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F697C-66DE-734A-9CA9-579BCEA1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0355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FAABD5-DA08-A547-B641-D0E088917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8267B-68DB-BD49-A9B4-434AE7BB2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2D5EC-A445-FF43-82E6-1E7554A5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6C67B-5186-6A4F-8CC0-6CBFEB11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F1686-2B7E-F34D-B970-CC7FA2D3B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86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43592-ABD4-FE4C-5126-D55C2B140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E0819-E8A2-D752-DA3D-7D178785F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0FDD7-7E9B-12D8-7730-1D9880DE0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5A23D-74FE-EA25-35AD-5B6EB6BA3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650CB-645C-010D-3753-2BC86454C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4607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D82D4-6246-F85E-56E2-2B3144F58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CD81B-76D1-914B-8860-E6158F2FBA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6E3521-A30F-6A23-F99E-E6B0E043C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6BB3BE-68BB-0331-8821-BAEA69C1A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60C57F-E735-AB9C-AB95-991D82DFC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01EDE-F58E-8A1A-B2AB-F0EB8E605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3623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F4A2A-338D-1F02-CDF7-229C471C1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A8C82-8796-AA2A-F592-911887281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20DCD-6E54-A297-3C94-32C7FE36B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7F3AD8-90F7-9707-1F70-0EC2DD7A6F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B963E9-8ADF-2447-F117-770F497FCE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21BB09-CF74-91E1-3BC6-E24774874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D49BFF-73E5-1093-5F16-E7588AA3C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32AD01-A9F5-2A00-9CAB-1BA4CCBE5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8384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C576B-6C96-17A1-507E-880CC88FE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15664D-9AA6-5099-7E9D-5054ACF8C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4ADAF8-D8F5-D070-2953-02EEF20A0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D2F188-E8BD-C7FB-7455-B89109A6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3728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2E4009-A6FC-AF71-E204-4D63E5DCA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C19FEE-7187-E40C-26B8-68172AC9C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35BB7A-7E8A-DCA0-7CC0-8124F630A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9699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09CCD-470E-8B8F-DEAF-F11DFB9E6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F4BE0-E87F-E16E-AC9E-6CE8E58DB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60FB15-9B1A-7B20-2D5C-A687F931CE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110876-88DA-D0C1-A1A8-0A3D7F56A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EAC7A-0D95-4083-4A4E-CE19E8E57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3E9B50-9FB1-09B0-921E-F8247AE55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955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94AE2-61F9-56FD-3F32-04FF24F40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E697B7-AE1D-397C-AB6B-847233BBE1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F6FB75-1A63-984E-9474-0BD0591F6A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352DBF-4378-FE33-9A67-D76EA5F42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E7B8B1-BF2E-3EE5-F7FB-76FA0638A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5DE6E-B625-9BAC-8BE2-AE681144E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3603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68394C-7676-563F-7BB4-C45B6BBF3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5A22A-4828-9B02-7988-3675F7A22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79041-9C10-2675-ACA8-286FA40B3C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682F3-4C89-1A98-0BE4-E6695F8D79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7AC1A-3BCD-797F-2DA7-0783CA7E50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6279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B6787-B51F-DB42-9E52-63E10EB8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B9472-27F5-2144-BCEC-3E0A96761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52788-8A6E-D24F-82D2-F38C9E41A4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DDB45-653D-0C49-B78E-967549C7B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DC715-0B9A-0348-A62C-3F8BCE535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21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1/relationships/webextension" Target="../webextensions/webextension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C7FB95D-AC88-FB45-2F8C-FFDFBEA23D76}"/>
              </a:ext>
            </a:extLst>
          </p:cNvPr>
          <p:cNvSpPr/>
          <p:nvPr/>
        </p:nvSpPr>
        <p:spPr>
          <a:xfrm>
            <a:off x="6052459" y="5281122"/>
            <a:ext cx="6139541" cy="15906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594436-9FDA-7150-4942-25653513CC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3" r="22540"/>
          <a:stretch>
            <a:fillRect/>
          </a:stretch>
        </p:blipFill>
        <p:spPr>
          <a:xfrm>
            <a:off x="0" y="0"/>
            <a:ext cx="6066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DC9CDA-A46F-E205-CDFD-674CC8D28F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2459" y="254137"/>
            <a:ext cx="6110513" cy="1860210"/>
          </a:xfrm>
        </p:spPr>
        <p:txBody>
          <a:bodyPr/>
          <a:lstStyle/>
          <a:p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Call Center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3F67D9-579E-0AAF-A08E-D8DE08F803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66513" y="5485045"/>
            <a:ext cx="3844412" cy="464912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Delmar Bumanglag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4E215C-9BD0-1DDC-9E62-5D6AB3BF2F62}"/>
              </a:ext>
            </a:extLst>
          </p:cNvPr>
          <p:cNvSpPr/>
          <p:nvPr/>
        </p:nvSpPr>
        <p:spPr>
          <a:xfrm>
            <a:off x="6066972" y="2348127"/>
            <a:ext cx="6125028" cy="2071474"/>
          </a:xfrm>
          <a:prstGeom prst="rect">
            <a:avLst/>
          </a:prstGeom>
          <a:solidFill>
            <a:srgbClr val="2A2E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1D2D896-AE49-4F8B-C92D-D9138155E717}"/>
              </a:ext>
            </a:extLst>
          </p:cNvPr>
          <p:cNvGrpSpPr/>
          <p:nvPr/>
        </p:nvGrpSpPr>
        <p:grpSpPr>
          <a:xfrm>
            <a:off x="7360217" y="2509820"/>
            <a:ext cx="3538539" cy="1748088"/>
            <a:chOff x="6819900" y="2468880"/>
            <a:chExt cx="3538539" cy="1748088"/>
          </a:xfrm>
        </p:grpSpPr>
        <p:pic>
          <p:nvPicPr>
            <p:cNvPr id="7" name="Picture 6" descr="A yellow diamond with white text&#10;&#10;AI-generated content may be incorrect.">
              <a:extLst>
                <a:ext uri="{FF2B5EF4-FFF2-40B4-BE49-F238E27FC236}">
                  <a16:creationId xmlns:a16="http://schemas.microsoft.com/office/drawing/2014/main" id="{F7A0DFD7-2FE7-9619-77E1-20AB01DD2D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93" t="36555" r="64443" b="37955"/>
            <a:stretch>
              <a:fillRect/>
            </a:stretch>
          </p:blipFill>
          <p:spPr>
            <a:xfrm>
              <a:off x="6819900" y="2468880"/>
              <a:ext cx="1424940" cy="174808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7E062E5-22D5-75C6-AD1C-2011E40E9D3F}"/>
                </a:ext>
              </a:extLst>
            </p:cNvPr>
            <p:cNvSpPr txBox="1"/>
            <p:nvPr/>
          </p:nvSpPr>
          <p:spPr>
            <a:xfrm>
              <a:off x="8070533" y="2504167"/>
              <a:ext cx="228790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800" b="1" dirty="0">
                  <a:solidFill>
                    <a:schemeClr val="bg1"/>
                  </a:solidFill>
                </a:rPr>
                <a:t>BIZ-</a:t>
              </a:r>
              <a:br>
                <a:rPr lang="de-DE" sz="4800" b="1" dirty="0"/>
              </a:br>
              <a:r>
                <a:rPr lang="de-DE" sz="4800" b="1" dirty="0">
                  <a:solidFill>
                    <a:srgbClr val="FEDE08"/>
                  </a:solidFill>
                </a:rPr>
                <a:t>SaaS</a:t>
              </a:r>
              <a:r>
                <a:rPr lang="de-DE" sz="4800" b="1" dirty="0">
                  <a:solidFill>
                    <a:schemeClr val="bg1"/>
                  </a:solidFill>
                </a:rPr>
                <a:t>-IT</a:t>
              </a:r>
            </a:p>
          </p:txBody>
        </p:sp>
      </p:grpSp>
      <p:pic>
        <p:nvPicPr>
          <p:cNvPr id="13" name="Picture 12" descr="A yellow triangle with black background&#10;&#10;AI-generated content may be incorrect.">
            <a:extLst>
              <a:ext uri="{FF2B5EF4-FFF2-40B4-BE49-F238E27FC236}">
                <a16:creationId xmlns:a16="http://schemas.microsoft.com/office/drawing/2014/main" id="{A30505CE-C6D4-3548-A23F-213E8AA346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809" y="5648890"/>
            <a:ext cx="1370803" cy="1370803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54292ADC-8803-8C6E-5D8C-FC9CB44E1654}"/>
              </a:ext>
            </a:extLst>
          </p:cNvPr>
          <p:cNvSpPr txBox="1">
            <a:spLocks/>
          </p:cNvSpPr>
          <p:nvPr/>
        </p:nvSpPr>
        <p:spPr>
          <a:xfrm>
            <a:off x="8610850" y="6071698"/>
            <a:ext cx="2600075" cy="6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dirty="0">
                <a:solidFill>
                  <a:srgbClr val="FFFF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Analytics</a:t>
            </a:r>
          </a:p>
        </p:txBody>
      </p:sp>
    </p:spTree>
    <p:extLst>
      <p:ext uri="{BB962C8B-B14F-4D97-AF65-F5344CB8AC3E}">
        <p14:creationId xmlns:p14="http://schemas.microsoft.com/office/powerpoint/2010/main" val="3943445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F2637-83E3-156C-1FCB-141F7FD58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B9445016-5C8E-ADE7-338E-6F71B9D85930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D287FE-67B4-4E3D-98FD-D6FB62D694A3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4AB2AD2-51F5-C332-D1F6-E2AA8C398830}"/>
              </a:ext>
            </a:extLst>
          </p:cNvPr>
          <p:cNvGrpSpPr/>
          <p:nvPr/>
        </p:nvGrpSpPr>
        <p:grpSpPr>
          <a:xfrm>
            <a:off x="5081815" y="4105330"/>
            <a:ext cx="1951004" cy="2167235"/>
            <a:chOff x="3265661" y="3816168"/>
            <a:chExt cx="1951004" cy="2167235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68C28A6B-64E3-F354-F7C8-61314AA7A4EE}"/>
                </a:ext>
              </a:extLst>
            </p:cNvPr>
            <p:cNvGrpSpPr/>
            <p:nvPr/>
          </p:nvGrpSpPr>
          <p:grpSpPr>
            <a:xfrm>
              <a:off x="3265662" y="3816168"/>
              <a:ext cx="1951003" cy="1736348"/>
              <a:chOff x="3265662" y="3816168"/>
              <a:chExt cx="1951003" cy="1736348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A9AD6355-0888-C430-E091-842DE3ADEA81}"/>
                  </a:ext>
                </a:extLst>
              </p:cNvPr>
              <p:cNvSpPr/>
              <p:nvPr/>
            </p:nvSpPr>
            <p:spPr>
              <a:xfrm>
                <a:off x="3265662" y="3816168"/>
                <a:ext cx="1951003" cy="1736348"/>
              </a:xfrm>
              <a:prstGeom prst="rect">
                <a:avLst/>
              </a:prstGeom>
              <a:solidFill>
                <a:srgbClr val="39393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C33E7540-7C92-881C-E77A-328EAC36A2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l="7365" t="22100" r="12805" b="22239"/>
              <a:stretch>
                <a:fillRect/>
              </a:stretch>
            </p:blipFill>
            <p:spPr>
              <a:xfrm>
                <a:off x="3561713" y="4176342"/>
                <a:ext cx="1358900" cy="1016000"/>
              </a:xfrm>
              <a:prstGeom prst="rect">
                <a:avLst/>
              </a:prstGeom>
            </p:spPr>
          </p:pic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16A176B-7384-A05A-E992-A372428A8E38}"/>
                </a:ext>
              </a:extLst>
            </p:cNvPr>
            <p:cNvSpPr txBox="1"/>
            <p:nvPr/>
          </p:nvSpPr>
          <p:spPr>
            <a:xfrm>
              <a:off x="3265661" y="5552516"/>
              <a:ext cx="195100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CSAT Target</a:t>
              </a:r>
              <a:endParaRPr lang="en-US" sz="2200" dirty="0">
                <a:solidFill>
                  <a:srgbClr val="F8C90F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EC846D5-465E-ABE5-96D4-309DDCF9F2F5}"/>
              </a:ext>
            </a:extLst>
          </p:cNvPr>
          <p:cNvGrpSpPr/>
          <p:nvPr/>
        </p:nvGrpSpPr>
        <p:grpSpPr>
          <a:xfrm>
            <a:off x="9553912" y="2544967"/>
            <a:ext cx="1953988" cy="2183442"/>
            <a:chOff x="962436" y="916540"/>
            <a:chExt cx="1953988" cy="218344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E12B181-7A34-C8CF-69A0-7180C87F7940}"/>
                </a:ext>
              </a:extLst>
            </p:cNvPr>
            <p:cNvSpPr txBox="1"/>
            <p:nvPr/>
          </p:nvSpPr>
          <p:spPr>
            <a:xfrm>
              <a:off x="962436" y="2669095"/>
              <a:ext cx="195398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 err="1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Availability</a:t>
              </a:r>
              <a:endParaRPr lang="en-US" sz="2200" dirty="0">
                <a:solidFill>
                  <a:srgbClr val="F8C90F"/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2A66BE5-87FA-AB40-C52E-BCE5918279DA}"/>
                </a:ext>
              </a:extLst>
            </p:cNvPr>
            <p:cNvGrpSpPr/>
            <p:nvPr/>
          </p:nvGrpSpPr>
          <p:grpSpPr>
            <a:xfrm>
              <a:off x="965421" y="916540"/>
              <a:ext cx="1951003" cy="1736348"/>
              <a:chOff x="965421" y="916540"/>
              <a:chExt cx="1951003" cy="1736348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CB62AE2-5DA0-D09C-6A09-0C42C36216C1}"/>
                  </a:ext>
                </a:extLst>
              </p:cNvPr>
              <p:cNvSpPr/>
              <p:nvPr/>
            </p:nvSpPr>
            <p:spPr>
              <a:xfrm>
                <a:off x="965421" y="916540"/>
                <a:ext cx="1951003" cy="1736348"/>
              </a:xfrm>
              <a:prstGeom prst="rect">
                <a:avLst/>
              </a:prstGeom>
              <a:solidFill>
                <a:srgbClr val="39393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10C28D0-BD0F-9CE6-1A35-71CF5D9CA5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1216" y="942969"/>
                <a:ext cx="1619413" cy="1683490"/>
              </a:xfrm>
              <a:prstGeom prst="rect">
                <a:avLst/>
              </a:prstGeom>
            </p:spPr>
          </p:pic>
        </p:grp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A6F1B61D-33C4-4977-D20C-701B27A0B5FC}"/>
              </a:ext>
            </a:extLst>
          </p:cNvPr>
          <p:cNvGrpSpPr/>
          <p:nvPr/>
        </p:nvGrpSpPr>
        <p:grpSpPr>
          <a:xfrm>
            <a:off x="6466851" y="1016322"/>
            <a:ext cx="1951003" cy="2505788"/>
            <a:chOff x="6466851" y="1016322"/>
            <a:chExt cx="1951003" cy="250578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565CD3B-75F5-48D9-FC4E-57311D907C77}"/>
                </a:ext>
              </a:extLst>
            </p:cNvPr>
            <p:cNvSpPr txBox="1"/>
            <p:nvPr/>
          </p:nvSpPr>
          <p:spPr>
            <a:xfrm>
              <a:off x="6466851" y="2752669"/>
              <a:ext cx="195100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 err="1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Escalation</a:t>
              </a:r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Handling</a:t>
              </a:r>
              <a:endParaRPr lang="en-US" sz="2200" dirty="0">
                <a:solidFill>
                  <a:srgbClr val="F8C90F"/>
                </a:solidFill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BB11CBF-E412-CAC0-3549-7787EAEFF216}"/>
                </a:ext>
              </a:extLst>
            </p:cNvPr>
            <p:cNvSpPr/>
            <p:nvPr/>
          </p:nvSpPr>
          <p:spPr>
            <a:xfrm>
              <a:off x="6466851" y="1016322"/>
              <a:ext cx="1951003" cy="1736348"/>
            </a:xfrm>
            <a:prstGeom prst="rect">
              <a:avLst/>
            </a:prstGeom>
            <a:solidFill>
              <a:srgbClr val="3B393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85C523C-8F2E-3E37-D1F2-D2D81B98B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2121" t="9187" r="8796" b="17046"/>
            <a:stretch>
              <a:fillRect/>
            </a:stretch>
          </p:blipFill>
          <p:spPr>
            <a:xfrm>
              <a:off x="6650483" y="1126025"/>
              <a:ext cx="1583739" cy="1516942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A9DC719-DDDD-2520-8AE3-F34DBD72A5E8}"/>
              </a:ext>
            </a:extLst>
          </p:cNvPr>
          <p:cNvGrpSpPr/>
          <p:nvPr/>
        </p:nvGrpSpPr>
        <p:grpSpPr>
          <a:xfrm>
            <a:off x="3589881" y="1016322"/>
            <a:ext cx="1663129" cy="2505789"/>
            <a:chOff x="2347645" y="899671"/>
            <a:chExt cx="1663129" cy="250578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5F1098D-0DD9-6BD5-0D51-59EE6B158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47645" y="899671"/>
              <a:ext cx="1663129" cy="1736348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56F8654-043D-8CDD-DA9B-E49340460DB1}"/>
                </a:ext>
              </a:extLst>
            </p:cNvPr>
            <p:cNvSpPr txBox="1"/>
            <p:nvPr/>
          </p:nvSpPr>
          <p:spPr>
            <a:xfrm>
              <a:off x="2347645" y="2636019"/>
              <a:ext cx="166312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Resolution Time</a:t>
              </a:r>
              <a:endParaRPr lang="en-US" sz="2200" dirty="0">
                <a:solidFill>
                  <a:srgbClr val="F8C90F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9E99E9F-F7C6-87B0-59A5-B63ACF319BAC}"/>
              </a:ext>
            </a:extLst>
          </p:cNvPr>
          <p:cNvGrpSpPr/>
          <p:nvPr/>
        </p:nvGrpSpPr>
        <p:grpSpPr>
          <a:xfrm>
            <a:off x="422051" y="2544967"/>
            <a:ext cx="1951003" cy="2505789"/>
            <a:chOff x="4379587" y="899671"/>
            <a:chExt cx="1951003" cy="25057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19DE6B4E-426B-20D1-1222-76C6F539A672}"/>
                </a:ext>
              </a:extLst>
            </p:cNvPr>
            <p:cNvGrpSpPr/>
            <p:nvPr/>
          </p:nvGrpSpPr>
          <p:grpSpPr>
            <a:xfrm>
              <a:off x="4379587" y="899671"/>
              <a:ext cx="1951003" cy="1736348"/>
              <a:chOff x="4548188" y="737799"/>
              <a:chExt cx="1951003" cy="1736348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85B20F4-9D1A-A27F-D69F-965FA3FA7E87}"/>
                  </a:ext>
                </a:extLst>
              </p:cNvPr>
              <p:cNvSpPr/>
              <p:nvPr/>
            </p:nvSpPr>
            <p:spPr>
              <a:xfrm>
                <a:off x="4548188" y="737799"/>
                <a:ext cx="1951003" cy="1736348"/>
              </a:xfrm>
              <a:prstGeom prst="rect">
                <a:avLst/>
              </a:prstGeom>
              <a:solidFill>
                <a:srgbClr val="39393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6" name="Picture 35" descr="A yellow stopwatch on a black background&#10;&#10;AI-generated content may be incorrect.">
                <a:extLst>
                  <a:ext uri="{FF2B5EF4-FFF2-40B4-BE49-F238E27FC236}">
                    <a16:creationId xmlns:a16="http://schemas.microsoft.com/office/drawing/2014/main" id="{65C2216A-1E56-CF33-F2F7-22A870025D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 l="35555" t="30382" r="41892" b="30184"/>
              <a:stretch>
                <a:fillRect/>
              </a:stretch>
            </p:blipFill>
            <p:spPr>
              <a:xfrm>
                <a:off x="4911302" y="892147"/>
                <a:ext cx="1224774" cy="1427653"/>
              </a:xfrm>
              <a:prstGeom prst="rect">
                <a:avLst/>
              </a:prstGeom>
            </p:spPr>
          </p:pic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484B8AD-F975-4624-A9AE-58BFE5E0ACE5}"/>
                </a:ext>
              </a:extLst>
            </p:cNvPr>
            <p:cNvSpPr txBox="1"/>
            <p:nvPr/>
          </p:nvSpPr>
          <p:spPr>
            <a:xfrm>
              <a:off x="4379587" y="2636019"/>
              <a:ext cx="195100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1st Response Time</a:t>
              </a:r>
              <a:endParaRPr lang="en-US" sz="2200" dirty="0">
                <a:solidFill>
                  <a:srgbClr val="F8C90F"/>
                </a:solidFill>
              </a:endParaRPr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01E05795-261B-65D0-9B56-8E9C64E88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188" y="0"/>
            <a:ext cx="3095625" cy="637765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SLA </a:t>
            </a:r>
            <a:r>
              <a:rPr lang="de-DE" sz="3200" dirty="0" err="1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integration</a:t>
            </a:r>
            <a:endParaRPr lang="de-DE" sz="3200" dirty="0">
              <a:solidFill>
                <a:srgbClr val="F8C90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58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A5425B1E-15DC-309B-321F-C52E57232551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770157-54DD-15E9-1669-FB511C94AEE9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78B6772-5BC8-07B9-7B7B-21F6A03B1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0"/>
            <a:ext cx="10515600" cy="637765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Moving Forward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A0E285-6B05-10F0-5E79-56D3FD9C8C12}"/>
              </a:ext>
            </a:extLst>
          </p:cNvPr>
          <p:cNvGrpSpPr/>
          <p:nvPr/>
        </p:nvGrpSpPr>
        <p:grpSpPr>
          <a:xfrm>
            <a:off x="422051" y="2544967"/>
            <a:ext cx="1953988" cy="2220419"/>
            <a:chOff x="543948" y="1670246"/>
            <a:chExt cx="1953988" cy="222041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396639E-B2F4-ED86-D135-3F0CEBA06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7937" b="6145"/>
            <a:stretch>
              <a:fillRect/>
            </a:stretch>
          </p:blipFill>
          <p:spPr>
            <a:xfrm>
              <a:off x="543948" y="1670246"/>
              <a:ext cx="1953988" cy="175875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14D0212-8E7F-32B0-8116-E8DE88AB5D62}"/>
                </a:ext>
              </a:extLst>
            </p:cNvPr>
            <p:cNvSpPr txBox="1"/>
            <p:nvPr/>
          </p:nvSpPr>
          <p:spPr>
            <a:xfrm>
              <a:off x="543948" y="3429000"/>
              <a:ext cx="19510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altLang="de-DE" sz="24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Focus KPIs</a:t>
              </a:r>
              <a:endParaRPr lang="en-US" sz="2400" dirty="0">
                <a:solidFill>
                  <a:srgbClr val="F8C90F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88B718D-80A2-9B31-C46A-A1FFCFB183AA}"/>
              </a:ext>
            </a:extLst>
          </p:cNvPr>
          <p:cNvGrpSpPr/>
          <p:nvPr/>
        </p:nvGrpSpPr>
        <p:grpSpPr>
          <a:xfrm>
            <a:off x="3444451" y="1016322"/>
            <a:ext cx="1953988" cy="2874731"/>
            <a:chOff x="2627260" y="632634"/>
            <a:chExt cx="1953988" cy="287473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73603EB-72D7-FB85-0D55-C6611B10695A}"/>
                </a:ext>
              </a:extLst>
            </p:cNvPr>
            <p:cNvSpPr txBox="1"/>
            <p:nvPr/>
          </p:nvSpPr>
          <p:spPr>
            <a:xfrm>
              <a:off x="2627260" y="2399369"/>
              <a:ext cx="195398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Agent Development</a:t>
              </a:r>
              <a:r>
                <a:rPr lang="de-DE" altLang="de-DE" sz="2200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algn="ctr"/>
              <a:endParaRPr lang="en-US" sz="2200" dirty="0">
                <a:solidFill>
                  <a:srgbClr val="F8C90F"/>
                </a:solidFill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5A785F9-0D66-E349-161E-2ADA03E96A25}"/>
                </a:ext>
              </a:extLst>
            </p:cNvPr>
            <p:cNvGrpSpPr/>
            <p:nvPr/>
          </p:nvGrpSpPr>
          <p:grpSpPr>
            <a:xfrm>
              <a:off x="2628753" y="632634"/>
              <a:ext cx="1951003" cy="1736348"/>
              <a:chOff x="6973479" y="3912841"/>
              <a:chExt cx="1951003" cy="1736348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3684BE8-3576-11E3-175D-90A2FF2826B0}"/>
                  </a:ext>
                </a:extLst>
              </p:cNvPr>
              <p:cNvSpPr/>
              <p:nvPr/>
            </p:nvSpPr>
            <p:spPr>
              <a:xfrm>
                <a:off x="6973479" y="3912841"/>
                <a:ext cx="1951003" cy="1736348"/>
              </a:xfrm>
              <a:prstGeom prst="rect">
                <a:avLst/>
              </a:prstGeom>
              <a:solidFill>
                <a:srgbClr val="3C3D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DB89CD1F-9252-7C7D-5D6B-CB50D00BF5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16163" t="10400" r="17843" b="11883"/>
              <a:stretch>
                <a:fillRect/>
              </a:stretch>
            </p:blipFill>
            <p:spPr>
              <a:xfrm>
                <a:off x="7408436" y="4097596"/>
                <a:ext cx="1081088" cy="1366838"/>
              </a:xfrm>
              <a:prstGeom prst="rect">
                <a:avLst/>
              </a:prstGeom>
            </p:spPr>
          </p:pic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9DE9BEE-B806-DCBD-872C-25D945A7AA29}"/>
              </a:ext>
            </a:extLst>
          </p:cNvPr>
          <p:cNvGrpSpPr/>
          <p:nvPr/>
        </p:nvGrpSpPr>
        <p:grpSpPr>
          <a:xfrm>
            <a:off x="6466851" y="1016322"/>
            <a:ext cx="1953988" cy="2816522"/>
            <a:chOff x="5425684" y="660456"/>
            <a:chExt cx="1953988" cy="281652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AA04342-ECFD-87C1-12C5-22905104804F}"/>
                </a:ext>
              </a:extLst>
            </p:cNvPr>
            <p:cNvSpPr txBox="1"/>
            <p:nvPr/>
          </p:nvSpPr>
          <p:spPr>
            <a:xfrm>
              <a:off x="5425684" y="2368982"/>
              <a:ext cx="195398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Customer Resources</a:t>
              </a:r>
              <a:r>
                <a:rPr lang="de-DE" altLang="de-DE" sz="2200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algn="ctr"/>
              <a:endParaRPr lang="en-US" sz="2200" dirty="0">
                <a:solidFill>
                  <a:srgbClr val="F8C90F"/>
                </a:solidFill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EAD4C55-EA5F-A00F-79FA-3A7DB9C09ADB}"/>
                </a:ext>
              </a:extLst>
            </p:cNvPr>
            <p:cNvGrpSpPr/>
            <p:nvPr/>
          </p:nvGrpSpPr>
          <p:grpSpPr>
            <a:xfrm>
              <a:off x="5427177" y="660456"/>
              <a:ext cx="1951003" cy="1736348"/>
              <a:chOff x="4972301" y="3063703"/>
              <a:chExt cx="1951003" cy="1736348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7C3D30B-4798-FF91-C134-60E59AE04756}"/>
                  </a:ext>
                </a:extLst>
              </p:cNvPr>
              <p:cNvSpPr/>
              <p:nvPr/>
            </p:nvSpPr>
            <p:spPr>
              <a:xfrm>
                <a:off x="4972301" y="3063703"/>
                <a:ext cx="1951003" cy="1736348"/>
              </a:xfrm>
              <a:prstGeom prst="rect">
                <a:avLst/>
              </a:prstGeom>
              <a:solidFill>
                <a:srgbClr val="3C3D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78000608-7504-53FC-703A-55B0DF33BE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l="20287" t="10079" r="12489" b="14371"/>
              <a:stretch>
                <a:fillRect/>
              </a:stretch>
            </p:blipFill>
            <p:spPr>
              <a:xfrm>
                <a:off x="5319152" y="3267510"/>
                <a:ext cx="1257300" cy="1328734"/>
              </a:xfrm>
              <a:prstGeom prst="rect">
                <a:avLst/>
              </a:prstGeom>
            </p:spPr>
          </p:pic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327F1F7-D51F-DCA1-656C-6AC9BA73B050}"/>
              </a:ext>
            </a:extLst>
          </p:cNvPr>
          <p:cNvGrpSpPr/>
          <p:nvPr/>
        </p:nvGrpSpPr>
        <p:grpSpPr>
          <a:xfrm>
            <a:off x="5078831" y="4105330"/>
            <a:ext cx="1953988" cy="2844344"/>
            <a:chOff x="5247210" y="3333578"/>
            <a:chExt cx="1953988" cy="284434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8C7789F-4A9E-0834-769F-EB14BA584F8A}"/>
                </a:ext>
              </a:extLst>
            </p:cNvPr>
            <p:cNvSpPr txBox="1"/>
            <p:nvPr/>
          </p:nvSpPr>
          <p:spPr>
            <a:xfrm>
              <a:off x="5247210" y="5069926"/>
              <a:ext cx="195398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Partnership </a:t>
              </a:r>
              <a:r>
                <a:rPr lang="de-DE" altLang="de-DE" sz="2200" b="1" dirty="0" err="1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Opportunity</a:t>
              </a:r>
              <a:r>
                <a:rPr lang="de-DE" altLang="de-DE" sz="2200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algn="ctr"/>
              <a:endParaRPr lang="en-US" sz="2200" dirty="0">
                <a:solidFill>
                  <a:srgbClr val="F8C90F"/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D134E6E-AD20-0FE4-E4A9-94861DD4D8C8}"/>
                </a:ext>
              </a:extLst>
            </p:cNvPr>
            <p:cNvGrpSpPr/>
            <p:nvPr/>
          </p:nvGrpSpPr>
          <p:grpSpPr>
            <a:xfrm>
              <a:off x="5250195" y="3333578"/>
              <a:ext cx="1951003" cy="1736348"/>
              <a:chOff x="5250195" y="3333578"/>
              <a:chExt cx="1951003" cy="1736348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7D70C60-D22F-1115-8B5B-F58618FAC6B9}"/>
                  </a:ext>
                </a:extLst>
              </p:cNvPr>
              <p:cNvSpPr/>
              <p:nvPr/>
            </p:nvSpPr>
            <p:spPr>
              <a:xfrm>
                <a:off x="5250195" y="3333578"/>
                <a:ext cx="1951003" cy="1736348"/>
              </a:xfrm>
              <a:prstGeom prst="rect">
                <a:avLst/>
              </a:prstGeom>
              <a:solidFill>
                <a:srgbClr val="2D2E2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C772DA1-4214-D184-169E-A6E4951281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8889" r="7173"/>
              <a:stretch>
                <a:fillRect/>
              </a:stretch>
            </p:blipFill>
            <p:spPr>
              <a:xfrm>
                <a:off x="5263503" y="3432746"/>
                <a:ext cx="1924387" cy="1538013"/>
              </a:xfrm>
              <a:prstGeom prst="rect">
                <a:avLst/>
              </a:prstGeom>
            </p:spPr>
          </p:pic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7266F0B-67E3-912C-6371-DB8FAE0D7FAF}"/>
              </a:ext>
            </a:extLst>
          </p:cNvPr>
          <p:cNvGrpSpPr/>
          <p:nvPr/>
        </p:nvGrpSpPr>
        <p:grpSpPr>
          <a:xfrm>
            <a:off x="9489250" y="2544967"/>
            <a:ext cx="2083312" cy="2878894"/>
            <a:chOff x="9564740" y="632634"/>
            <a:chExt cx="2083312" cy="287889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1444F8F-8C48-623C-F0F9-46CF9A53B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9896" r="9896" b="23476"/>
            <a:stretch>
              <a:fillRect/>
            </a:stretch>
          </p:blipFill>
          <p:spPr>
            <a:xfrm>
              <a:off x="9630895" y="632634"/>
              <a:ext cx="1951003" cy="177089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8AD9394-DEA5-9F99-FB21-4AD81328EFB1}"/>
                </a:ext>
              </a:extLst>
            </p:cNvPr>
            <p:cNvSpPr txBox="1"/>
            <p:nvPr/>
          </p:nvSpPr>
          <p:spPr>
            <a:xfrm>
              <a:off x="9564740" y="2403532"/>
              <a:ext cx="208331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Software </a:t>
              </a:r>
            </a:p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Walkthroughs</a:t>
              </a:r>
              <a:r>
                <a:rPr lang="de-DE" altLang="de-DE" sz="2200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algn="ctr"/>
              <a:endParaRPr lang="en-US" sz="2200" dirty="0">
                <a:solidFill>
                  <a:srgbClr val="F8C90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930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9FD355-4070-AD41-CE9D-C63AB1B29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6D31347-A84F-EB12-4124-AB0CEF30BEFF}"/>
              </a:ext>
            </a:extLst>
          </p:cNvPr>
          <p:cNvSpPr/>
          <p:nvPr/>
        </p:nvSpPr>
        <p:spPr>
          <a:xfrm>
            <a:off x="6052459" y="5281122"/>
            <a:ext cx="6139541" cy="15906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A59D53-27BB-D6C5-C5AB-AE3D883B3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3" r="22540"/>
          <a:stretch>
            <a:fillRect/>
          </a:stretch>
        </p:blipFill>
        <p:spPr>
          <a:xfrm>
            <a:off x="0" y="0"/>
            <a:ext cx="6066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42731-9A86-4DCF-4795-953EB7B8C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2459" y="254137"/>
            <a:ext cx="6110513" cy="1860210"/>
          </a:xfrm>
        </p:spPr>
        <p:txBody>
          <a:bodyPr/>
          <a:lstStyle/>
          <a:p>
            <a:r>
              <a:rPr lang="de-DE" dirty="0" err="1">
                <a:latin typeface="Segoe UI" panose="020B0502040204020203" pitchFamily="34" charset="0"/>
                <a:cs typeface="Segoe UI" panose="020B0502040204020203" pitchFamily="34" charset="0"/>
              </a:rPr>
              <a:t>Thank</a:t>
            </a: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dirty="0" err="1">
                <a:latin typeface="Segoe UI" panose="020B0502040204020203" pitchFamily="34" charset="0"/>
                <a:cs typeface="Segoe UI" panose="020B0502040204020203" pitchFamily="34" charset="0"/>
              </a:rPr>
              <a:t>You</a:t>
            </a: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dirty="0" err="1">
                <a:latin typeface="Segoe UI" panose="020B0502040204020203" pitchFamily="34" charset="0"/>
                <a:cs typeface="Segoe UI" panose="020B0502040204020203" pitchFamily="34" charset="0"/>
              </a:rPr>
              <a:t>For</a:t>
            </a: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dirty="0" err="1">
                <a:latin typeface="Segoe UI" panose="020B0502040204020203" pitchFamily="34" charset="0"/>
                <a:cs typeface="Segoe UI" panose="020B0502040204020203" pitchFamily="34" charset="0"/>
              </a:rPr>
              <a:t>your</a:t>
            </a: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 Time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83FD7-8FE3-CEFD-A28C-ACBBFD82E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66513" y="5485045"/>
            <a:ext cx="3844412" cy="464912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Delmar Bumanglag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599991-AA20-1D54-C11A-F0D95AB1654B}"/>
              </a:ext>
            </a:extLst>
          </p:cNvPr>
          <p:cNvSpPr/>
          <p:nvPr/>
        </p:nvSpPr>
        <p:spPr>
          <a:xfrm>
            <a:off x="6066972" y="2348127"/>
            <a:ext cx="6125028" cy="2071474"/>
          </a:xfrm>
          <a:prstGeom prst="rect">
            <a:avLst/>
          </a:prstGeom>
          <a:solidFill>
            <a:srgbClr val="2A2E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19F19F4-8165-3ED0-7287-0FC2FFE514A6}"/>
              </a:ext>
            </a:extLst>
          </p:cNvPr>
          <p:cNvGrpSpPr/>
          <p:nvPr/>
        </p:nvGrpSpPr>
        <p:grpSpPr>
          <a:xfrm>
            <a:off x="7360217" y="2509820"/>
            <a:ext cx="3538539" cy="1748088"/>
            <a:chOff x="6819900" y="2468880"/>
            <a:chExt cx="3538539" cy="1748088"/>
          </a:xfrm>
        </p:grpSpPr>
        <p:pic>
          <p:nvPicPr>
            <p:cNvPr id="7" name="Picture 6" descr="A yellow diamond with white text&#10;&#10;AI-generated content may be incorrect.">
              <a:extLst>
                <a:ext uri="{FF2B5EF4-FFF2-40B4-BE49-F238E27FC236}">
                  <a16:creationId xmlns:a16="http://schemas.microsoft.com/office/drawing/2014/main" id="{BB16C9AE-DD1F-E127-454A-0BDE70B3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93" t="36555" r="64443" b="37955"/>
            <a:stretch>
              <a:fillRect/>
            </a:stretch>
          </p:blipFill>
          <p:spPr>
            <a:xfrm>
              <a:off x="6819900" y="2468880"/>
              <a:ext cx="1424940" cy="174808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934160-A503-5B5E-650A-56D8D5BBB3D9}"/>
                </a:ext>
              </a:extLst>
            </p:cNvPr>
            <p:cNvSpPr txBox="1"/>
            <p:nvPr/>
          </p:nvSpPr>
          <p:spPr>
            <a:xfrm>
              <a:off x="8070533" y="2504167"/>
              <a:ext cx="228790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800" b="1" dirty="0">
                  <a:solidFill>
                    <a:schemeClr val="bg1"/>
                  </a:solidFill>
                </a:rPr>
                <a:t>BIZ-</a:t>
              </a:r>
              <a:br>
                <a:rPr lang="de-DE" sz="4800" b="1" dirty="0"/>
              </a:br>
              <a:r>
                <a:rPr lang="de-DE" sz="4800" b="1" dirty="0">
                  <a:solidFill>
                    <a:srgbClr val="FEDE08"/>
                  </a:solidFill>
                </a:rPr>
                <a:t>SaaS</a:t>
              </a:r>
              <a:r>
                <a:rPr lang="de-DE" sz="4800" b="1" dirty="0">
                  <a:solidFill>
                    <a:schemeClr val="bg1"/>
                  </a:solidFill>
                </a:rPr>
                <a:t>-IT</a:t>
              </a:r>
            </a:p>
          </p:txBody>
        </p:sp>
      </p:grpSp>
      <p:pic>
        <p:nvPicPr>
          <p:cNvPr id="13" name="Picture 12" descr="A yellow triangle with black background&#10;&#10;AI-generated content may be incorrect.">
            <a:extLst>
              <a:ext uri="{FF2B5EF4-FFF2-40B4-BE49-F238E27FC236}">
                <a16:creationId xmlns:a16="http://schemas.microsoft.com/office/drawing/2014/main" id="{504CE9B2-D871-4FE0-72F3-228FBE29B5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809" y="5648890"/>
            <a:ext cx="1370803" cy="1370803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57F3FAED-48B5-C5D7-0AAA-11435EFA8D06}"/>
              </a:ext>
            </a:extLst>
          </p:cNvPr>
          <p:cNvSpPr txBox="1">
            <a:spLocks/>
          </p:cNvSpPr>
          <p:nvPr/>
        </p:nvSpPr>
        <p:spPr>
          <a:xfrm>
            <a:off x="8610850" y="6071698"/>
            <a:ext cx="2600075" cy="6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dirty="0">
                <a:solidFill>
                  <a:srgbClr val="FFFF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Analytics</a:t>
            </a:r>
          </a:p>
        </p:txBody>
      </p:sp>
    </p:spTree>
    <p:extLst>
      <p:ext uri="{BB962C8B-B14F-4D97-AF65-F5344CB8AC3E}">
        <p14:creationId xmlns:p14="http://schemas.microsoft.com/office/powerpoint/2010/main" val="3811355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532120-C2D4-FDCD-CE7D-F7FCFDD4AEA5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E4593D-A527-58EA-2DEB-CD3E26DACC6F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20EAC-7202-FABF-B86B-0E2082C0A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955"/>
            <a:ext cx="10515600" cy="47050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Benchmarks:</a:t>
            </a:r>
          </a:p>
          <a:p>
            <a:pPr marL="0" indent="0">
              <a:buNone/>
            </a:pP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https://www.getfeedback.com/resources/csat-benchmarks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https://www.callcentrehelper.com/average-call-handling-time-645.htm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https://www.fullview.io/blog/call-abandonment-rate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https://www.ladesk.com)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de-DE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de-DE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Fotos: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https://unsplash.com/photos/woman-in-black-headphones-holding-black-and-silver-headphones-mHusyBu4bxM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https://www.pexels.com/photo/a-woman-smiling-while-sitting-on-her-workspace-7658355/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https://www.freepik.com/premium-vector/chatbot-neural-network-ai-servers-robots-technology-cute-chatbot-ai-character_135047598.htm#fromView=keyword&amp;page=1&amp;position=11&amp;uuid=126196cc-31e7-47be-9a55-d80fd4f48fd5&amp;query=Chatbot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https://www.freepik.com/free-photo/standard-quality-control-concept-m_36027725.htm#fromView=keyword&amp;page=1&amp;position=8&amp;uuid=ebf01772-40c9-4109-a341-f898f96316f1&amp;query=Documentation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de-DE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1FE520C-8433-322B-3B18-DE97DA5F4548}"/>
              </a:ext>
            </a:extLst>
          </p:cNvPr>
          <p:cNvSpPr txBox="1">
            <a:spLocks/>
          </p:cNvSpPr>
          <p:nvPr/>
        </p:nvSpPr>
        <p:spPr>
          <a:xfrm>
            <a:off x="904875" y="0"/>
            <a:ext cx="10515600" cy="637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851089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329AA8-8C96-5084-1A7E-F50C31B02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rgbClr val="FFFF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Agenda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E3C641B-D9E8-76CD-CD54-4708E44173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5958019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StackedSequentialRowTable"/>
                  </p202:designTagLst>
                </p202:designPr>
              </p:ext>
            </p:extLst>
          </p:nvPr>
        </p:nvGraphicFramePr>
        <p:xfrm>
          <a:off x="4271490" y="895539"/>
          <a:ext cx="6684319" cy="5066922"/>
        </p:xfrm>
        <a:graphic>
          <a:graphicData uri="http://schemas.openxmlformats.org/drawingml/2006/table">
            <a:tbl>
              <a:tblPr bandRow="1">
                <a:noFill/>
                <a:tableStyleId>{5C22544A-7EE6-4342-B048-85BDC9FD1C3A}</a:tableStyleId>
              </a:tblPr>
              <a:tblGrid>
                <a:gridCol w="934790">
                  <a:extLst>
                    <a:ext uri="{9D8B030D-6E8A-4147-A177-3AD203B41FA5}">
                      <a16:colId xmlns:a16="http://schemas.microsoft.com/office/drawing/2014/main" val="3581473665"/>
                    </a:ext>
                  </a:extLst>
                </a:gridCol>
                <a:gridCol w="5749529">
                  <a:extLst>
                    <a:ext uri="{9D8B030D-6E8A-4147-A177-3AD203B41FA5}">
                      <a16:colId xmlns:a16="http://schemas.microsoft.com/office/drawing/2014/main" val="4182007088"/>
                    </a:ext>
                  </a:extLst>
                </a:gridCol>
              </a:tblGrid>
              <a:tr h="8235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>
                          <a:solidFill>
                            <a:schemeClr val="tx1"/>
                          </a:solidFill>
                        </a:rPr>
                        <a:t>01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The Importance of a Call Center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335201"/>
                  </a:ext>
                </a:extLst>
              </a:tr>
              <a:tr h="9492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>
                          <a:solidFill>
                            <a:schemeClr val="tx1"/>
                          </a:solidFill>
                        </a:rPr>
                        <a:t>02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KPIs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6391866"/>
                  </a:ext>
                </a:extLst>
              </a:tr>
              <a:tr h="8235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>
                          <a:solidFill>
                            <a:schemeClr val="tx1"/>
                          </a:solidFill>
                        </a:rPr>
                        <a:t>03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Dataset / Database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1596247"/>
                  </a:ext>
                </a:extLst>
              </a:tr>
              <a:tr h="8235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>
                          <a:solidFill>
                            <a:schemeClr val="tx1"/>
                          </a:solidFill>
                        </a:rPr>
                        <a:t>04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Dashboards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1527445"/>
                  </a:ext>
                </a:extLst>
              </a:tr>
              <a:tr h="8235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 dirty="0">
                          <a:solidFill>
                            <a:schemeClr val="tx1"/>
                          </a:solidFill>
                        </a:rPr>
                        <a:t>05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SLAs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6931713"/>
                  </a:ext>
                </a:extLst>
              </a:tr>
              <a:tr h="8235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 dirty="0">
                          <a:solidFill>
                            <a:schemeClr val="tx1"/>
                          </a:solidFill>
                        </a:rPr>
                        <a:t>06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Moving Forward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44279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439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879F4DC-9798-602E-1836-7B70DBD3C4AC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3706D8-672E-BDC7-54E5-F43B038643B8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3B998B-8860-EF1F-0134-810951182678}"/>
              </a:ext>
            </a:extLst>
          </p:cNvPr>
          <p:cNvSpPr/>
          <p:nvPr/>
        </p:nvSpPr>
        <p:spPr>
          <a:xfrm>
            <a:off x="3932781" y="2453640"/>
            <a:ext cx="3830643" cy="3360420"/>
          </a:xfrm>
          <a:prstGeom prst="rect">
            <a:avLst/>
          </a:prstGeom>
          <a:solidFill>
            <a:srgbClr val="FEDE0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BB7475-7316-0A08-E55B-F7A251DD9853}"/>
              </a:ext>
            </a:extLst>
          </p:cNvPr>
          <p:cNvSpPr/>
          <p:nvPr/>
        </p:nvSpPr>
        <p:spPr>
          <a:xfrm>
            <a:off x="8048937" y="1798523"/>
            <a:ext cx="3830643" cy="4694351"/>
          </a:xfrm>
          <a:prstGeom prst="rect">
            <a:avLst/>
          </a:prstGeom>
          <a:solidFill>
            <a:srgbClr val="FEDE0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F6406E-CE14-B8D7-BC71-4CE0F8664687}"/>
              </a:ext>
            </a:extLst>
          </p:cNvPr>
          <p:cNvSpPr/>
          <p:nvPr/>
        </p:nvSpPr>
        <p:spPr>
          <a:xfrm>
            <a:off x="694453" y="1335498"/>
            <a:ext cx="2987009" cy="2093502"/>
          </a:xfrm>
          <a:prstGeom prst="rect">
            <a:avLst/>
          </a:prstGeom>
          <a:solidFill>
            <a:srgbClr val="FEDE0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065B35-25FA-90B6-F81D-55FE583D4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0"/>
            <a:ext cx="10515600" cy="637765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The </a:t>
            </a:r>
            <a:r>
              <a:rPr lang="de-DE" sz="3200" dirty="0" err="1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importance</a:t>
            </a:r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of a </a:t>
            </a:r>
            <a:r>
              <a:rPr lang="de-DE" sz="3200" dirty="0" err="1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call</a:t>
            </a:r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de-DE" sz="3200" dirty="0" err="1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center</a:t>
            </a:r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</a:p>
        </p:txBody>
      </p:sp>
      <p:pic>
        <p:nvPicPr>
          <p:cNvPr id="5" name="Content Placeholder 4" descr="A person wearing a headset and sitting at a desk&#10;&#10;AI-generated content may be incorrect.">
            <a:extLst>
              <a:ext uri="{FF2B5EF4-FFF2-40B4-BE49-F238E27FC236}">
                <a16:creationId xmlns:a16="http://schemas.microsoft.com/office/drawing/2014/main" id="{E0271274-80F7-C8F6-939E-AF0B1322E7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1" r="22277"/>
          <a:stretch>
            <a:fillRect/>
          </a:stretch>
        </p:blipFill>
        <p:spPr>
          <a:xfrm>
            <a:off x="8213793" y="1970029"/>
            <a:ext cx="3500931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D231E3-3074-DFCD-BF43-8C13B4613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7637" y="2624828"/>
            <a:ext cx="3500931" cy="3018044"/>
          </a:xfrm>
          <a:prstGeom prst="rect">
            <a:avLst/>
          </a:prstGeom>
        </p:spPr>
      </p:pic>
      <p:pic>
        <p:nvPicPr>
          <p:cNvPr id="9" name="Picture 8" descr="&#10;">
            <a:extLst>
              <a:ext uri="{FF2B5EF4-FFF2-40B4-BE49-F238E27FC236}">
                <a16:creationId xmlns:a16="http://schemas.microsoft.com/office/drawing/2014/main" id="{55A6B963-1EB7-4556-579B-D0FB36B77C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81433"/>
            <a:ext cx="2699515" cy="180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8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33B441A-903D-4D31-D5A1-27FB8BEEB795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B656F0-3753-6B34-0E8E-A0A977566A33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496685-DD16-A5DE-D4C3-198E1926B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1595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F8C90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Key Call Center KPIs</a:t>
            </a:r>
            <a:endParaRPr lang="en-US" sz="3200" dirty="0">
              <a:solidFill>
                <a:srgbClr val="F8C90F"/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1AB0CF4-12A4-5261-8685-113AC5EFAE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0225" y="1522121"/>
            <a:ext cx="7330853" cy="757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alt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🙂 </a:t>
            </a:r>
            <a:r>
              <a:rPr lang="en-US" sz="2400" b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CSAT (Customer Satisfaction Score)</a:t>
            </a:r>
            <a:b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Average rating (1–5) given by customers after a call.</a:t>
            </a:r>
            <a:endParaRPr lang="de-DE" altLang="de-DE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3E222CB-5481-AD01-828C-A2E6BD80F2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6664" y="2667185"/>
            <a:ext cx="9424375" cy="757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alt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❌ </a:t>
            </a:r>
            <a:r>
              <a:rPr lang="en-US" sz="2400" b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Abandonment Rate</a:t>
            </a:r>
            <a:b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% of calls where the customer hung up before speaking to an agent.</a:t>
            </a:r>
            <a:endParaRPr lang="en-US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5FB009B-4BF9-CF64-A41D-9E75AD1863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3200" y="3812249"/>
            <a:ext cx="6591869" cy="757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alt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📤 </a:t>
            </a:r>
            <a:r>
              <a:rPr lang="en-US" sz="2400" b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Escalation Rate</a:t>
            </a:r>
            <a:b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% of calls transferred to a higher support level.</a:t>
            </a:r>
            <a:endParaRPr lang="de-DE" altLang="de-DE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2F68D19F-0047-37A5-3E7B-18D36CEA46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9358" y="4957314"/>
            <a:ext cx="9381094" cy="757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alt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⏱ </a:t>
            </a:r>
            <a:r>
              <a:rPr lang="en-US" sz="2400" b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Average Call Duration</a:t>
            </a:r>
            <a:b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Average length of calls, reflecting complexity and resolution process</a:t>
            </a:r>
            <a:endParaRPr lang="de-DE" altLang="de-DE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088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5D8DB8-3F6B-016E-7A84-6B304A2B7C53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304A05-4F85-E7C7-758F-D433C71C3199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2FAFE8-70AD-E669-1696-FA55BE954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572" y="678521"/>
            <a:ext cx="10050578" cy="6057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B33C009-C7AF-46CF-963F-715CDB782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0"/>
            <a:ext cx="10515600" cy="637765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ERD – Entity Relationship </a:t>
            </a:r>
            <a:r>
              <a:rPr lang="de-DE" sz="3200" dirty="0" err="1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Diagram</a:t>
            </a:r>
            <a:endParaRPr lang="de-DE" sz="3200" dirty="0">
              <a:solidFill>
                <a:srgbClr val="F8C90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5721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dd-in_Banner">
            <a:extLst>
              <a:ext uri="{FF2B5EF4-FFF2-40B4-BE49-F238E27FC236}">
                <a16:creationId xmlns:a16="http://schemas.microsoft.com/office/drawing/2014/main" id="{3469E413-BCF5-4E2F-BE4B-EB617C589F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351395"/>
            <a:ext cx="12192000" cy="640515"/>
          </a:xfrm>
          <a:prstGeom prst="rect">
            <a:avLst/>
          </a:prstGeom>
          <a:solidFill>
            <a:srgbClr val="494748">
              <a:alpha val="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332000" tIns="180000" rIns="216000" bIns="18000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 rtl="0">
              <a:spcAft>
                <a:spcPts val="0"/>
              </a:spcAft>
            </a:pPr>
            <a:r>
              <a:rPr lang="en-GB" sz="1800" dirty="0">
                <a:solidFill>
                  <a:srgbClr val="000000"/>
                </a:solidFill>
                <a:effectLst/>
                <a:latin typeface="Segoe UI Light" panose="020B0502040204020203" pitchFamily="34" charset="0"/>
                <a:ea typeface="Calibri" panose="020F0502020204030204" pitchFamily="34" charset="0"/>
                <a:cs typeface="Segoe UI Light" panose="020B0502040204020203" pitchFamily="34" charset="0"/>
              </a:rPr>
              <a:t>Microsoft Power BI</a:t>
            </a:r>
            <a:endParaRPr lang="en-IE" sz="1200" dirty="0">
              <a:effectLst/>
              <a:latin typeface="Segoe UI Light" panose="020B0502040204020203" pitchFamily="34" charset="0"/>
              <a:ea typeface="Calibri" panose="020F0502020204030204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Add-in_Icon" descr="Icon for Microsoft Power BI.">
            <a:extLst>
              <a:ext uri="{FF2B5EF4-FFF2-40B4-BE49-F238E27FC236}">
                <a16:creationId xmlns:a16="http://schemas.microsoft.com/office/drawing/2014/main" id="{87D43E1C-7B4D-44A2-8E6D-6786349BFB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914400" y="530365"/>
            <a:ext cx="291465" cy="291465"/>
          </a:xfrm>
          <a:prstGeom prst="rect">
            <a:avLst/>
          </a:prstGeom>
          <a:noFill/>
        </p:spPr>
      </p:pic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792782"/>
                  </p:ext>
                </p:extLst>
              </p:nvPr>
            </p:nvGraphicFramePr>
            <p:xfrm>
              <a:off x="-142874" y="0"/>
              <a:ext cx="12436474" cy="728662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42874" y="0"/>
                <a:ext cx="12436474" cy="72866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1859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25530016"/>
                  </p:ext>
                </p:extLst>
              </p:nvPr>
            </p:nvGraphicFramePr>
            <p:xfrm>
              <a:off x="-752475" y="0"/>
              <a:ext cx="13700125" cy="72961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752475" y="0"/>
                <a:ext cx="13700125" cy="72961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549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72949882"/>
                  </p:ext>
                </p:extLst>
              </p:nvPr>
            </p:nvGraphicFramePr>
            <p:xfrm>
              <a:off x="-977900" y="0"/>
              <a:ext cx="14160500" cy="72771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77900" y="0"/>
                <a:ext cx="14160500" cy="72771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5708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05976536"/>
                  </p:ext>
                </p:extLst>
              </p:nvPr>
            </p:nvGraphicFramePr>
            <p:xfrm>
              <a:off x="-1123950" y="0"/>
              <a:ext cx="14439900" cy="72263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123950" y="0"/>
                <a:ext cx="14439900" cy="72263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9620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webextension1.xml><?xml version="1.0" encoding="utf-8"?>
<we:webextension xmlns:we="http://schemas.microsoft.com/office/webextensions/webextension/2010/11" id="{2b418c85-490f-4b07-9092-ac83afac67c8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1abU/jOBD+K6t84UtBTtK88Q3Krg4te+IWxOm0Qsixp6133aTnuF26iP9+YycpbSkUSk9ANxISzdj1PPPYM+PJ9MbhohhKOvmTDsDZdw7z/MeAqh8fXKflZKUshDSkzI9CCoS2E5Iy14zmQy3yrHD2bxxNVQ/0hShGVJqFUPjN4QCB347SwE09wglEIRDnsuVQKU9pz8zpUllAyxmCKvKMSvELyiVwSKsR3LYcuB7KXFGj6ExTDUbZGKfjMwJz93zEQZkWYzgDpksp9ZMkCruAKKmb+KELPMRpRTnB4l06xSxt1XfyTFORoRojS9thl9LE892EB0Hq+l4YG3lXSF1PmXy8Hiq0GZmYDA1lB3xMMwbcsSYoKErEN85Br6egR3X1+HFusJPL0WCJ/CwfKQZfoWuHMi30BHWwgmrnFkk6VTlSaGWGqqxnpZ9GWcUIMY/9/GdHAVLIjaA1RdpBUS9XglF5D+zL8eA+Z/rKnqPHQDxI1x8CFFWsPzmBMcj7SKbj94dqFBdUifIAWdTPtqZyjOkyzpyBxUiNYXLFzdk0s2cAOUco/HAnMMOVGc4/QNWjjDy2LdtKyl8jqtClGl4WePmC8ajf+M8sJUd0sh4hGw2xrxNTjexK8CUILlFSIDhZ5dG7lHZeApOY1Tp99DKTvtPvmBFN/rqtcygq+T6TJSszJjaxbToXbO/ZrGP79lo4E6i318hp1N1eE6soutmouNkQd3lrhpaWEqvu4K94s10ZiAspGDrQU6LwBZUjW1BtHHXJbeIDjYifAouAx2nqprH/ytwuHueXk+sMACtU8wEJQFeQ1phhqVJAcWfw/KeLutb0sKBS+cB+rfJFhhrmzWg5JQLE2HL+7oOCatsyLvSUncEQnbhYfPosMm7VnEBXP5nGOpogmBUcfhW9vl33ROiSgOpo4VwzSYsB7HjEC3aJi3/nhOzbvx389m15VoxVOJUu4a7QmBGOqgId7GFZT1PLGeR81So7h6B/AmR32HCvFQd1WN5VjoSq3wa4rY3X2PPMGlL+f7+d11k6rhuGPPFdylicei7hUegFKx33t6sUmkq7qbSbSnvTlfZbycFyNgef5HhWjSnnNJVwRVPejtsB3/Uin+y2WeTtUoyWu16QcGBeHLPQf1LKPl4I3c8I6tP8LBcjehWXUOs0UXxbmuxMpjwxMy9Xp+En5U5aCDabOVdlr2092b9TnW78lVHWB/7J+tVR2fQ51jAoNxmLLXONY6jymK++p5Jn3lNf5KPLPefxK23tNWX5ONfiMkOOcSL0EpoVdWup5EHlsuxeVQ6A06Rhsxz9dwRqgibZGWbv9mZ2Zm+6eXvze7JnEeNKokCyJB0WJoiaDheKOFhqPsNknbvi5ui08E5FltXYjGOsaW997t6qyTN+sUGry8vDW7W5vtps0mJzN3jA3nkVOEnlufXVmok6wWQjKTE29YXkCrIqFs1PWZEXjbbzvId3kam6KrP5AGESxC6JCJCYpSkhq18bNa3bpnXbFJRNQdkUlE3rtmndNq3b7bKwad1uh4nvpnULbhD73OfMhzhhhMVJG9a/g38BioQ9fw9mAB6Jbhew1GBr9RYZVXwxAj/QevIWW0+bBl8WOaZ3yyOPu37oh+0EAsKSVyX4EOH1zW+I3yG/s9hLelka++1uN/TbJACPEPNThFel92CM8aAHHzpnB+fvkOEF+NUZZt1uAqnHfN8FSkKXEHuGHzVEw7VO8+t5W2zIYVEMtB3GUTvgnEfUi2DlakWf4v+FtexyyzoY+UgXQ8rglGaw5D28fbPIgVefH3oXb15WzLTX/wOivjJfjC8AAA==&quot;"/>
    <we:property name="creatorSessionId" value="&quot;f007e240-a383-4425-82b3-d056f2c33d31&quot;"/>
    <we:property name="creatorTenantId" value="&quot;4d959305-486e-4a1e-ba49-ecc514374663&quot;"/>
    <we:property name="creatorUserId" value="&quot;10032004FFB0383A&quot;"/>
    <we:property name="datasetId" value="&quot;6c5bd9d9-a974-4d70-bd02-b8f2364c7469&quot;"/>
    <we:property name="embedUrl" value="&quot;/reportEmbed?reportId=e49213f3-a0d9-4119-a38d-0a71f900b1a9&amp;config=eyJjbHVzdGVyVXJsIjoiaHR0cHM6Ly9XQUJJLVVTLUVBU1QyLUUtUFJJTUFSWS1yZWRpcmVjdC5hbmFseXNpcy53aW5kb3dzLm5ldCIsImVtYmVkRmVhdHVyZXMiOnsidXNhZ2VNZXRyaWNzVk5leHQiOnRydWV9fQ%3D%3D&amp;disableSensitivityBanner=true&amp;storytellingChangeViewModeShortcutKeys=true&quot;"/>
    <we:property name="initialStateBookmark" value="&quot;H4sIAAAAAAAAA+1abU/jOBD+Kyhf+FKQkzRvfONtdQjY5QBxOq0Qcuxp61036TkuSw/x32/sJKUthfLSE9CNVKnJeOqZeeyZ8Xh663BRDCQdfaV9cLacnTz/2afq55rrtJyson37dni8fXp49XX7eB/J+UCLPCucrVtHU9UFfSGKIZVmBiR+v2w5VMoT2jVvHSoLaDkDUEWeUSn+hZIZh7Qawl3LgZuBzBU1U55pqsFMe43s+I6y3U0fJVKmxTWcAdMllfpJEoUdYK5L3cQPXeAhshUlg9VsLouZ2orfzTNNRYZiDC1thx1KE893Ex4Eqet7YWzoHSF1zTLavxkotA5tHg0MKtv8mmYMuGNNUFCUGt86292ugi7V1ev+1OBuLof9OfSzfKgYnELHDmVa6BHKYAXVzh2CdKJyhNDSDFRZ11K/DLMKEWJee/mvXQUIITeE1ljTXSR1cyUYlQ+Ufbs+uM6ZvrJb5SklHoXrDwGKKtYbHcE1yIeajMcfDtVaXFAlyg1ktX6xNdXeH0/jTBlYDNU1jK642ZuGe0IhZw+Ja/cEM1yZ4fwNVD2JyFPLsqqg/DmkCl2qwWUGl2OMR73GfyYh2aOj1wGy1BD7PjHV0K4En6PBJVIKVE5WefQ+pZ2XiknMars99DKTqNMfmBFN/rqrcygK+TGRJSszRjaxLTsXrO7erGP76lo4EahX18hx1F1dE6soutyouNwQd3lnhjhA4LejNHBTj3ACUQhk4Rn8HU+2CwNxIQVDB3pOFL6gcmhLp6VrXWKb+EAj4qfAIuBxmrpp7L8ztrPb+e3gOn3AWtQ8IADoCtIaMyhFCijuDZ5+uqhrTQ8LKpX37c8qX2QoYdqMllNqgDq2nL96oKBatowLPUanP0AnLmbfDkXGrZgj6Ohnw1hHE1RmAYanotuz8x4JXQJQbS3kNUxa9GHdI16wQVz8nBOyZT/r+Ou7cq8Yq5CVzsGuwFpf71UFOtjN8jpJLaef80WzrO+A/gWQ3euGa604qJ3yrLInVH0b4LaWXmNPI2tA+f/9dlpm6bhuGPLEdyljceq5hEehFyx03N+uUmgq7abSbirtZVfaHyUHy8kcfJTjXjWmnNNUwhVNeTtuB3zDi3yy0WaRt0ExWm54QcKBeXHMQv9ZKftgJnS/IKiP87OcjehVXEKp40TxfW6yM5nyyHBeLk7Dz8qdtBBsMnMuyl6rurN/pzrd+CujrAf8i/WrvbKvc6ChXy4yFlvmGMdQ5AFffE4lLzynvslH53vO00fa2mvK8nGqi2WGHONE6CU0K+rWUomDyqV9qh0A2aRBsxz9ZwhqhCZZDrN2mxMrszlevM3pNdm0GuNMokCwJB0UJoiaDheSOFhoDmH0mrPi8uC06p2ILKt1M47xSnvrffdRTZ7wiyVaXR4ePqrN9dFmmRabs8Ej9k6LQCaV59ZXayTqBJMNpcTY1BOSK8iqWDTNsiAvGmnneRfPImNxVWbzAcIkiF0SESAxS1NCFl8bNa3bpnXbFJRNQdkUlE3rtmndNq3b1bKwad2uhomfpnULbhD73OfMhzhhhMVJG15/Bj8GioC9fA0mFNwTnQ5gqcFe1VtkVPHZCPxI68mbbT0tW/myyDG9Wx553PVDP2wnEBCWvCvAO6hez/xN+BPiO6l7CS9LY7/d6YR+mwTgEWL+ivCu8G5fYzzowtru2fb5J0R4Rv1qD7NOJ4HUY77vAiWhS4jdw08aouFGp/nNtC025LAoBtoO46gdcM4j6kWwcLaiR/F7Zi473bwORj7UxYAyOKEZzLmHtzeLHHj1/NhdvLmsKJveqIpI5aK7+5q/6gP8B/dw542fLwAA&quot;"/>
    <we:property name="isFiltersActionButtonVisible" value="false"/>
    <we:property name="isVisualContainerHeaderHidden" value="false"/>
    <we:property name="pageDisplayName" value="&quot;CSAT&quot;"/>
    <we:property name="pageName" value="&quot;a39976fec11a19361ed6&quot;"/>
    <we:property name="reportEmbeddedTime" value="&quot;2025-08-13T18:13:51.482Z&quot;"/>
    <we:property name="reportName" value="&quot;call-center&quot;"/>
    <we:property name="reportState" value="&quot;CONNECTED&quot;"/>
    <we:property name="reportUrl" value="&quot;/groups/me/reports/e49213f3-a0d9-4119-a38d-0a71f900b1a9/a39976fec11a19361ed6?bookmarkGuid=681a41de-3c4b-49b4-bb44-f199b6a73b87&amp;bookmarkUsage=1&amp;ctid=4d959305-486e-4a1e-ba49-ecc514374663&amp;fromEntryPoint=export&quot;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65d0672e-479c-4a0a-851b-72aae6d081ca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91Z224bNxD9lcUCRVpUKLjcK/NmK04bIDWMOLAfiqAYkrPSxnvDLtexahjoP/QP+yUd7kqxrMiW4FvlvAgiORzO5czhULp0ddbWOcwOoUD3tbtfVWcFNGeO547ccpjzGWNBzFEABx+YxwAZrVa1yaqydV9fugaaCZqTrO0gt4po8g839D3OIilBauGpyNeJjN1PIxfy/AgmViaFvMWRW2PTViXk2V84qKAl03R4NXLxos6rBuxBxwYM2sPOSZzGZJj3i092gDLZOR6jMsMs8DSJOJNh4IVBxHjEhCCxdhDo7V0rYlX3x4+r0kBW0jF2LuJppEMPQ5BC+DF5r8DOp1lu5iJydnBRN+Tz5SJkmolQQ+SjZhKZ8mIQmmwws9qujsmTSdVkCnKaHBRZPScLz/jIfdtURa9xnhggyYPSZGZmBxJKXZUFlqal+Y+9WnZFwT2dYoP9PvJCZ0NILt13/ae1Ett2iEIvknfFyoodHVddo/ADpteD3oIryshRU1G+Vq34s0GgHJIE2XACeddDgI54n5Fv5Kb1zk7Ttld7ZfuFrNSOnDmnTVVOnDdYQ2Osole9ils2vreyp5AZ52NW4J2ih5Vx3pU0j61B3Yt+uqKPAVNLvm4Vg/WB3yYcI3dafRnTkKywKRpdLkCwp8+hVGhhcdOi32lv1+BjmLS3unbTGBuNNisn+bzurktgQJRbZzieUmZstcvPVEAW7rSpajQ2+7MeRG+yZlF6BNuDZ3LF4mwofJL5vFTa89qabQ/w+yfXIoqyJwJMwEcvYJLL0NdRspkgIgWYBuBpEJL7AYuFh98dQSzlzNnPtmQH79+//+FOkZV31rdPUsFGqZCkoo1SMUklG6XEz19FnppJvo3bPWhkbzJpcAKLBB88L+u97co5KYT34B2Vd63lbj3Y+SAO2qE4PDdpram/nrGof9Ox9gGlTLhP7VwQxbcz1lpOejLoT6yxPaXt0OXpjKuuNP+7Rb/RUk5905ha6Hvd59Ou1FRVR0gHl4Y6anX2KDX2xFF/9rpZBuFQMmsfMy+gZDZCos0zRc3FcuLdAuk5Z7+Q5uEeJJ/q4cQM22u/b357ad3JjSxv8WwpZs4h5sTsS03AAE4NBtYEqah0H0bscbFe6z60mbIKB3W3AP2rbU8Mc87jJPCZ1khNrFAh3RLM6rsTQgYvjKwubpKH1eaHPJUeT5EJTwcyZijv6Ixf0LtIQaN3iyuHN1GPH8bSMORMaiUjP+A8CbxdC/oW9+nzcOf1Dw+713N8IBOcH3/46T4ANQ1iAfUqRtdyy69N1dWPTC3fxnXeecaoecwEY/TwDQX3kzB6AL9oPxE6UJwTX3EVSil3D+oPSePu8cyyOwPfUOjTBFgMUqnA04KBeMCVEURC8UihjAR4fhyGkSd3LqX7WKpp/yv595PXVZ/ml0ksfa55GgEToBKlGAs3JredQo2rqe2zu67HrDrT1qDwCEpc00NRQslIG9c7+yj7f4Hbn0GmZDLf1Hct5Oc93H9avY7pBxkAAA==&quot;"/>
    <we:property name="creatorSessionId" value="&quot;d8d8650f-6b30-4290-8b36-a162bba94b86&quot;"/>
    <we:property name="creatorTenantId" value="&quot;4d959305-486e-4a1e-ba49-ecc514374663&quot;"/>
    <we:property name="creatorUserId" value="&quot;10032004FFB0383A&quot;"/>
    <we:property name="datasetId" value="&quot;6c5bd9d9-a974-4d70-bd02-b8f2364c7469&quot;"/>
    <we:property name="embedUrl" value="&quot;/reportEmbed?reportId=e49213f3-a0d9-4119-a38d-0a71f900b1a9&amp;config=eyJjbHVzdGVyVXJsIjoiaHR0cHM6Ly9XQUJJLVVTLUVBU1QyLUUtUFJJTUFSWS1yZWRpcmVjdC5hbmFseXNpcy53aW5kb3dzLm5ldCIsImVtYmVkRmVhdHVyZXMiOnsidXNhZ2VNZXRyaWNzVk5leHQiOnRydWV9fQ%3D%3D&amp;disableSensitivityBanner=true&amp;storytellingChangeViewModeShortcutKeys=true&quot;"/>
    <we:property name="initialStateBookmark" value="&quot;H4sIAAAAAAAAA91Y227bRhD9FYFAkRYViuXynjdZcdogsWPYgf1QBMHs7lBiTJEEuXSsCgL6D/3Dfklnl1IsK7Jl+FYlL4J29nB2rmeHnDkqa6ocpocwQeels1eW5xOoz3uu03eKhez9+7cHg+O3nw4HB/skLiudlUXjvJw5GuoR6tOsaSE3Gkj458e+A3l+BCOzSiFvsO9UWDdlAXn2F3Zg2tJ1i/O+g5dVXtZgVJ5o0GjUXhCc1nS2+5tHJ4LU2QWeoNSdFHgah5yJwHcDP2Q8ZElCsKYDWMs2Qoxqe/ywLDRkBR1jZCFPQxW4GIBIEi9yGUgw8jTL9QIipvuXVU3ezZZRUSwJFIQeKiaQSTeCRJENelqZ3SF5MirrTEJOwk6R0XO69Iz3ndd1ObEaF7EHQu4XOtNTsxBQqLKYYKEbkn+watmcgns2xhrtc+SFyrqQzJw39tdYiU3TRcFC8naytmNWJ2VbSzzG9GphLZhTRo7qkvK1bsWnGoFySAiy4RTy1iabjniXkW/kpvHOiOmxF4Oi+UJWqp6Y9s7qshj1XmEFtTaKXlgVNzz4zmDPINO9D9kEb4Uelrr3piA5NhqVhX6c009XUyu+3ikGmwN/l3D0nXH5ZUhLssKkqD9bFsFAXUAh0ZTFdYsO6Nm2xscwabC+d90YE40mK0b5ou+uWqCrKKfKcDimzJi+Fp+pgUy500NlrbDem9oiepXVy9ajst1/JldMnXWNT5jPK6296K3p3Qv8/sk1FUXZS3yMwUPXZ4KLwFNhvJ0gQgmY+uAqSAT3fBYlLv5wBLGSs95edkd2cP/9+x/em2TFrf3tEcrfigoIFW5FRYSKt6KSX79CnppJvo3bPWhkMBrVOIJlgvefl/Vet8WCFIJ78I7M28Zwt+rsfBAH7VAcnpu0NvSfZSxApiLlAQoRc48B+mF0M2Nt5KQnK/2RMdZS2g5dnr1h2Rb6f7foD9rKaW4a0gh9r/t83BaKuuoI6eBC00Qtzx+lx5446s/eN6tF2LVM4LmchUKAUIkrQ0/F4rtoma0l0eSZpOFiNfHOBOnFzfxRoME6VHXHZdjtl8puo/V383W5B00mzW1p78r5DQn8Ogw8cfo4j2LfY0ohDWeJDIj9mNF3a2g0XmpRXl5vCqPNC3gqXJ4iS1zli4ihuGXi+47mfQm12i0O6GZ9Wz+MpUFAL+1KitDzOY99d9eCfod74nk44eqFevfu0mMyoffzT7/cp0B1jTiBar1GN3LL73XZVo9MLd/GdTFRRah4xBLG6IUuSLgXB+ED+EV5caJ8yTnxFZeBEGL3Sv0hadw9nll1p+MbCn0aA4tASOm7KmGQPODK8MNE8lCiCBNwvSgIQlfsXEr3sJBj+4H3x8nruk+LyyQSHlc8DYElIGMpGQu2JrcZQ4XrqbXZ3TQ7la1uKpB4BAVumKEooWSkieutc5T5Du7YM8iUTOTb5q4lviOm+X8hCfu3whcAAA==&quot;"/>
    <we:property name="isFiltersActionButtonVisible" value="false"/>
    <we:property name="isVisualContainerHeaderHidden" value="false"/>
    <we:property name="pageDisplayName" value="&quot;Abandonments&quot;"/>
    <we:property name="pageName" value="&quot;a2f8620b541546026099&quot;"/>
    <we:property name="reportEmbeddedTime" value="&quot;2025-08-13T18:33:33.304Z&quot;"/>
    <we:property name="reportName" value="&quot;call-center&quot;"/>
    <we:property name="reportState" value="&quot;CONNECTED&quot;"/>
    <we:property name="reportUrl" value="&quot;/groups/me/reports/e49213f3-a0d9-4119-a38d-0a71f900b1a9/a2f8620b541546026099?bookmarkGuid=50e5e1ee-8a8f-413a-9e19-92ad7e958bf8&amp;bookmarkUsage=1&amp;ctid=4d959305-486e-4a1e-ba49-ecc514374663&amp;fromEntryPoint=export&quot;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364ca60e-f56e-4686-a71b-9f11c717a085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1Y227bOBD9FUNA0BYwFqRoXdg3201f2rRBU/RlEQRDcuSwVSSDotK4gf99R5SDzcWNW6eJs8A+2ZoZze0cDkldRsY28xIWH+AMo9fRpK6/nYH7NuDRMKpWso8f3x2MP707+TA+2CdxPfe2rpro9WXkwc3Qf7FNC2XngYR/Hw8jKMtDmHVPBZQNDqM5uqauoLQ/sDcmlXctLocRXszL2kHn8siDx87tOZnTM8XmfwmKCNrbczxC7XtpwVOeFkbJEWfGgM4gNmTW9AYhs7UmnesQflpXHmxFYToZ41IUjBWJFJLFKLjIVSdvbDUrVwn/++7nxbzriscLr+qLrh/qKwXuPC2XVJBKmY5HqkhRoBQm11nMtvdmCkyMMrFWOs6kZgpktr23THDOhNSUYppnIjNKhNwKW/pVM9Ri/2LuCEdCt/c2NudQaew6TGA5bHpsLqMDhKZ1AbH9G4qjunUaP2ERVJW3fkF+NNGiibo0Dl1NjAjCz7WHcjDtVIOX47J8FQxO6+9Th8QGwowtj0lyb70anLlZLD04g26yCIW8se6KO/HwVq6PVQRlTUapKkQhUyGQiRhzyZTAB1DLpELyXItRljHFBEsS+Yzg2/vvg7d3DTrIYpUltOByZDBiUsfpA6DLpEmN4SzjOcaJZgzMRuim1MRZ7SzlfQe9aV22Z9WDKqcRXfmTMOXv4jbcTKDxbOZwBn71uP+n8+uEJ6btN4egfNtWKyrwbZgWUpqegvO/SDh+m3A7Lnl5fLUZ0jtfr213K6b0BfxpahwHBjM2EnEaJ6hinuQ6N4zpXTM4tCuEer4EtuYWjskW1J1b/B3e3hmUO6v0yRh7nQo9YU0spVIokbGMpbk2CU//J+zTTtyybajXaKa/PXp3Q+FnMHrvElkWecYKDgKAcYwZH+HOiXzv2WEjL5rSanQ3mBCdId0luz8GPIRK5n04i72+NkGNodDL6L2l4nvfX6BsO7cvJtBY/aI7wq0OcWsRC+bNI26VKQcJii6CtFlmSJe3FGC35/T+eLs3qItBOO/eO34emTpdLoM3q4U2mNhq8PLo/Xi7u8PVfJmAWztcnmTF/rygng4xXf40cikT4KlhqWa4+YtAcwr0e+seEdytWzN165s5aDyECtesHcIQKoNmw/rpPslEIQalYlW5ab1d2feFLv8B45tPwE0SAAA=&quot;"/>
    <we:property name="creatorSessionId" value="&quot;2b8d7275-c1c7-4278-9e33-659f35bf3795&quot;"/>
    <we:property name="creatorTenantId" value="&quot;4d959305-486e-4a1e-ba49-ecc514374663&quot;"/>
    <we:property name="creatorUserId" value="&quot;10032004FFB0383A&quot;"/>
    <we:property name="datasetId" value="&quot;6c5bd9d9-a974-4d70-bd02-b8f2364c7469&quot;"/>
    <we:property name="embedUrl" value="&quot;/reportEmbed?reportId=e49213f3-a0d9-4119-a38d-0a71f900b1a9&amp;config=eyJjbHVzdGVyVXJsIjoiaHR0cHM6Ly9XQUJJLVVTLUVBU1QyLUUtUFJJTUFSWS1yZWRpcmVjdC5hbmFseXNpcy53aW5kb3dzLm5ldCIsImVtYmVkRmVhdHVyZXMiOnsidXNhZ2VNZXRyaWNzVk5leHQiOnRydWV9fQ%3D%3D&amp;disableSensitivityBanner=true&amp;storytellingChangeViewModeShortcutKeys=true&quot;"/>
    <we:property name="initialStateBookmark" value="&quot;H4sIAAAAAAAAA+1Y227bOBD9FUNA0BYwFqRoXdg3201f2rRBU/RlEQRDcuSwVSSDotK4gf99R5SDzcWNW6eJs8A+2ZoZze0cDkldRsY28xIWH+AMo9fRpK6/nYH7NuDRMKpWso8f3x2MP707+TA+2CdxPfe2rpro9WXkwc3Qf7FNC2XngYR/Hw8jKMtDmHVPBZQNDqM5uqauoLQ/sDcmlXctLocRXszL2kHn8siDx87tOZnTM8XmfwmKCNrbczxC7XtpwVOeFkbJEWfGgM4gNmTW9AYhs7UmnesQflpXHmxFYToZ41IUjBWJFJLFKLjIVSdvbDUrVwn/++7nxbzriscLr+qLrh/qKwXuPC2XVJBKmY5HqkhRoBQm11nMtvdmCkyMMrFWOs6kZgpktr23THDOhNSUYppnIjNKhNwKW/pVM9Ri/2LuCEdCt/c2NudQaew6TGA5bHpsLqMDhKZ1AbH9G4qjunUaP2ERVJW3fkF+NNGiibo0Dl1NjAjCz7WHcjDtVIOX47J8FQxO6+9Th8QGwowtj0lyb70anLlZLD04g26yCIW8se6KO/HwVq6PVQRlTUapKkQhUyGQiRhzyZTAB1DLpELyXItRljHFBEsS+Yzg2/vvg7d3DTrIYpUltOByZDBiUsfpA6DLpEmN4SzjOcaJZgzMRuim1MRZ7SzlfQe9aV22Z9WDKqcRXfmTMOXv4jbcTKDxbOZwBn71uP+n8+uEJ6btN4egfNtWKyrwbZgWUpqegvO/SDh+m3A7Lnl5fLUZ0jtfr213K6b0BfxpahwHBjM2EnEaJ6hinuQ6N4zpXTM4tCuEer4EtuYWjskW1J1b/B3e3hmUO6v0yRh7nQo9YU0spVIokbGMpbk2CU//J+zTTtyybajXaKa/PXp3Q+FnMHrvElkWecYKDgKAcYwZH+HOiXzv2WEjL5rSanQ3mBCdId0luz8GPIRK5n04i72+NkGNodDL6L2l4nvfX6BsO7cvJtBY/aI7wq0OcWsRC+bNI26VKQcJii6CtFlmSJe3FGC35/T+eLs3qItBOO/eO34emTpdLoM3q4U2mNhq8PLo/Xi7u8PVfJmAWztcnmTF/rygng4xXf40cikT4KlhqWa4+YtAcwr0e+seEdytWzN165s5aDyECtesHcIQKoNmw/rpPslEIQalYlW5ab1d2feFLv8B45tPwE0SAAA=&quot;"/>
    <we:property name="isFiltersActionButtonVisible" value="false"/>
    <we:property name="isVisualContainerHeaderHidden" value="false"/>
    <we:property name="pageDisplayName" value="&quot;Call-Vol-Dur&quot;"/>
    <we:property name="pageName" value="&quot;f1616fdb9410ddac7a2d&quot;"/>
    <we:property name="reportEmbeddedTime" value="&quot;2025-08-13T19:38:44.549Z&quot;"/>
    <we:property name="reportName" value="&quot;call-center&quot;"/>
    <we:property name="reportState" value="&quot;CONNECTED&quot;"/>
    <we:property name="reportUrl" value="&quot;/groups/me/reports/e49213f3-a0d9-4119-a38d-0a71f900b1a9/f1616fdb9410ddac7a2d?bookmarkGuid=f6cd324b-915d-4115-9980-056e628d75af&amp;bookmarkUsage=1&amp;ctid=4d959305-486e-4a1e-ba49-ecc514374663&amp;fromEntryPoint=export&quot;"/>
  </we:properties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57752ff1-088a-4bd5-a241-6286cfea7ae0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1XbWsbORD+K2ah0ANzSPum3XxrfL7j4F5CUvrlCGVWGttq16tFq/XFF/zfO9I6JHHTGpw6Z0o/2RrNjp6Z5xm93EZKd20N679gidFZdG7MxyXYjyMejaNmsMl8xlLJWcyTUla8EHEqada0Tpumi85uIwd2ju6d7nqofSAy/nM9jqCuL2DuRzOoOxxHLdrONFDr/3Bwpilne9yMI7xpa2PBh7xy4NCHXZE7jQkC/zmhFUE6vcIrlG6wxhyYSIqSl6osZZlLITNy6waHgOxJFx86LD8xjQPd0DLelhZMzOJZmqSsgpjFggnh7TNdu61LtZ7etJayo5zXrS/OG7WCRqKKQgoWuwHxbfQnQtfbkMf00cSV6a3ES5yFqcZpt6Y42EmoYcC9oXpcWEPVClOX2Jl6hWo03fFZmH8nFqlYKjpjm/FLYrrARulmfkqQJrXp9hbpmiwdAa+3ArzXwtsBaKtxsgDrvMCrD6Qkzzt9ZKxCe74O1P+i7Z0G4/EO7KPTTin4doGiIpUyVIpnRcVjppK9Wp1QFebGagr3GQ8TU/fL5hvAVthS+ZbYuPda/d+auC/d6NXIzEZvjaPcD5CFDOU5EWV8KavN9d0eSc4fHuyCW+IHjEdjmoRJDlKBzPMEUCZFUqkc83i/Mr8ohTdWu8USnZZ+9AfOXLDO5xbn4LZO0+Mo+X7qTsm/9s2W3cwPL/V8EfBcSfpITVeDcB4veyJYA0R/LPvB3/QZOEMUJF9r0BfZLx4gJwx0PTikPSuwz+rNHzI7usxeeHN6SlbDBlUIxqq0LAueVkIhi1W5/5r3Iq2gu67H92HFUzw3R69/9wBHvud+OqRLnUVcQrvbpE+q4jdr+vbbSuJReQctiJTR24ALJgGqAnjCROHDfT0NvHGVuXmcho/G6dhLZVWVcZEJKXPGhDqFB8QDNi+JrNHrVwfRJ8Gqk7r8PEhmuBUDpsBnKV2NIa4KAbIq2eF0ZkUsuRKZyEqRKAqYwDNuMkepwDk2chHe698Lp7sZDcSyVCmZ0MbNZKW4YmWGyeHECsgROc+Y5LliLCtYHp8CscMu+8wH7OeMhs6ggw6qVCTAqHQJMp7i3gJ2C6DfnVgh3L0lWqKdh1Cmd10LEi+gwVC4dshMY/CjokGjUG3/23DR0lTvYeF3UPfDGdH77XkgfrP5BGDcZnagEgAA&quot;"/>
    <we:property name="creatorSessionId" value="&quot;99ef6e31-cb42-4273-a7c5-5b7938054a62&quot;"/>
    <we:property name="creatorTenantId" value="&quot;4d959305-486e-4a1e-ba49-ecc514374663&quot;"/>
    <we:property name="creatorUserId" value="&quot;10032004FFB0383A&quot;"/>
    <we:property name="datasetId" value="&quot;6c5bd9d9-a974-4d70-bd02-b8f2364c7469&quot;"/>
    <we:property name="embedUrl" value="&quot;/reportEmbed?reportId=e49213f3-a0d9-4119-a38d-0a71f900b1a9&amp;config=eyJjbHVzdGVyVXJsIjoiaHR0cHM6Ly9XQUJJLVVTLUVBU1QyLUUtUFJJTUFSWS1yZWRpcmVjdC5hbmFseXNpcy53aW5kb3dzLm5ldCIsImVtYmVkRmVhdHVyZXMiOnsidXNhZ2VNZXRyaWNzVk5leHQiOnRydWV9fQ%3D%3D&amp;disableSensitivityBanner=true&amp;storytellingChangeViewModeShortcutKeys=true&quot;"/>
    <we:property name="initialStateBookmark" value="&quot;H4sIAAAAAAAAA+1XbW/bNhD+K4aAAh1gDNSbKeVb4nnD0KUJnKJfhiA4kWeZrSwKFOXFDfzfd6QcJHHTenDqzBj2yebxdG/Pc0fyLpCqbSpYvYcFBifBmdafF2A+D8JgGNQb2cXFu/PT6bub96fnExLrxipdt8HJXWDBlGg/qraDylkg4Z/XwwCq6hJKt5pB1eIwaNC0uoZKfcFembas6XA9DPC2qbQBZ/LKgkVndknqtCbf4c8xeQRh1RKvUNheGoXAeJzlYS7zXOQjwUVKam2v4CN7VsWZ9u7HuraganLjZEnG+CyaJXHCCohYxBnnTj5Tld2oFKvJbWMoO8p51biqnMol1AJl4FMw2PYR3wXnCG1nfB6TJxtXujMCpzjzW7VVdkV2sBVQQR/3mupxaTRVy29NsdXVEuVgsqUz13+NDVKxZHDC1sPXjOkSa6nq8phCGle63Vmka5K0FHi1IeADFz70gTYKx3Mw1hG8+ERMcrjTR9pINGcrD/0vytxzMBpuhX1w2CkF1y6QFcRShlKGaVaEEZPxTq6OqQqlNorMfYXDWFfdov4BYUtsqHwLrO2Nkv82Jx5KN3gz0LPBB20p9z1oIXx5joQZ38pqfX0/I0n506MpuAG+j/FgSBMxSUFIEKNRDCjiLC7kCEfRbmZ+kwqnRtn5Aq0SbvUHzqyXlqXBEuxGaXIYJj9s3TP5167eoJu65VSVcx/PlaCP5GTZE+ep2yOJ1YfojmW3uKDPwGqCIP5eg77KvHgUOcVA14N92rMA86Le/J9mB6fZKw+n52jVD6iMM1YkeZ6FScElskjmu695r9IKqm07vPEej/HcHLz93QU4cD330z5dag3iAprtJn2WFb8Z3TU/lhJPyttzgSeM3gYhZwKgyCCMGc+cue+ngbe20LdP03DWQjr2ElEUeZSlXIgRY1wewwPiEZpTAmvw9s1e8Akw8qguP4+S6W/FgAmEs4SuxhAVGQdR5Gx/ONMsEqHkKU9zHksyGMMLbjIHqcAZ1mLuH+r/FUy3M+qBZYmUIqbBzUQhQ8nyFOP9geUwQgzDlIlwJBlLMzaKjgHYfsq+8AH7NaK+M+iggyLhMTAqXYwsTHBnAds50O+WLW/uQRIs0JTelO5s24DAS6jRF67pM1Po9ahoUEuUm//GX7QU1bt3/BGqrj8jOjeeyQeFoooK/6F+P9HXfwO6h1ZiyRIAAA==&quot;"/>
    <we:property name="isFiltersActionButtonVisible" value="false"/>
    <we:property name="isVisualContainerHeaderHidden" value="false"/>
    <we:property name="pageDisplayName" value="&quot;Escalations&quot;"/>
    <we:property name="pageName" value="&quot;21a0738919d99c96c7c5&quot;"/>
    <we:property name="reportEmbeddedTime" value="&quot;2025-08-13T19:31:06.417Z&quot;"/>
    <we:property name="reportName" value="&quot;call-center&quot;"/>
    <we:property name="reportState" value="&quot;CONNECTED&quot;"/>
    <we:property name="reportUrl" value="&quot;/groups/me/reports/e49213f3-a0d9-4119-a38d-0a71f900b1a9/21a0738919d99c96c7c5?bookmarkGuid=ee6dc70c-6b55-4618-84bd-bf6be07ee582&amp;bookmarkUsage=1&amp;ctid=4d959305-486e-4a1e-ba49-ecc514374663&amp;fromEntryPoint=export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</Words>
  <Application>Microsoft Office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Calibri Light</vt:lpstr>
      <vt:lpstr>Segoe UI</vt:lpstr>
      <vt:lpstr>Segoe UI Light</vt:lpstr>
      <vt:lpstr>Segoe UI Semibold</vt:lpstr>
      <vt:lpstr>Office Theme</vt:lpstr>
      <vt:lpstr>1_Office Theme</vt:lpstr>
      <vt:lpstr>Call Center Analysis</vt:lpstr>
      <vt:lpstr>Agenda</vt:lpstr>
      <vt:lpstr>The importance of a call center.</vt:lpstr>
      <vt:lpstr>The Key Call Center KPIs</vt:lpstr>
      <vt:lpstr>ERD – Entity Relationship Diagram</vt:lpstr>
      <vt:lpstr>Microsoft Power BI</vt:lpstr>
      <vt:lpstr>PowerPoint Presentation</vt:lpstr>
      <vt:lpstr>PowerPoint Presentation</vt:lpstr>
      <vt:lpstr>PowerPoint Presentation</vt:lpstr>
      <vt:lpstr>SLA integration</vt:lpstr>
      <vt:lpstr>Moving Forward</vt:lpstr>
      <vt:lpstr>Thank You  For your Time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Delmar Bumanglag</dc:creator>
  <cp:lastModifiedBy>Delmar Bumanglag</cp:lastModifiedBy>
  <cp:revision>11</cp:revision>
  <dcterms:created xsi:type="dcterms:W3CDTF">2025-08-13T07:08:38Z</dcterms:created>
  <dcterms:modified xsi:type="dcterms:W3CDTF">2025-08-13T20:18:34Z</dcterms:modified>
</cp:coreProperties>
</file>

<file path=docProps/thumbnail.jpeg>
</file>